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8" r:id="rId2"/>
    <p:sldId id="300" r:id="rId3"/>
    <p:sldId id="301" r:id="rId4"/>
    <p:sldId id="283" r:id="rId5"/>
    <p:sldId id="286" r:id="rId6"/>
    <p:sldId id="273" r:id="rId7"/>
    <p:sldId id="274" r:id="rId8"/>
    <p:sldId id="292" r:id="rId9"/>
    <p:sldId id="279" r:id="rId10"/>
    <p:sldId id="275" r:id="rId11"/>
    <p:sldId id="281" r:id="rId12"/>
    <p:sldId id="284" r:id="rId13"/>
    <p:sldId id="282" r:id="rId14"/>
    <p:sldId id="288" r:id="rId15"/>
    <p:sldId id="289" r:id="rId16"/>
    <p:sldId id="287" r:id="rId17"/>
    <p:sldId id="302" r:id="rId18"/>
    <p:sldId id="303" r:id="rId19"/>
    <p:sldId id="304" r:id="rId20"/>
    <p:sldId id="305" r:id="rId21"/>
    <p:sldId id="306" r:id="rId22"/>
    <p:sldId id="296" r:id="rId23"/>
    <p:sldId id="307" r:id="rId24"/>
    <p:sldId id="290" r:id="rId25"/>
    <p:sldId id="291" r:id="rId26"/>
    <p:sldId id="277" r:id="rId27"/>
    <p:sldId id="298" r:id="rId2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5B1F"/>
    <a:srgbClr val="148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931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6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0458CC8-6CA6-4442-A53A-36E2583F5329}" type="datetime1">
              <a:rPr lang="en-US" altLang="en-US"/>
              <a:pPr>
                <a:defRPr/>
              </a:pPr>
              <a:t>8/14/2017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81608B3-C8CA-4C9C-BD29-4BFE686006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33618F1-E5CB-4CB3-8AD1-8D5DC8130CDF}" type="datetime1">
              <a:rPr lang="en-US" altLang="en-US"/>
              <a:pPr>
                <a:defRPr/>
              </a:pPr>
              <a:t>8/14/2017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B959064-AC38-4896-A68C-9EA9F11930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90133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Section Header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057B5-4671-41B7-95A2-4AC186C874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09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Section Header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585D4-4832-47C4-9F89-52ECF06D0F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08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01176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Section Header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F8118-2697-4AE9-81EE-C5904D1D6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11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285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285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Section Header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BE0C3-E18A-4DF0-8502-8549EFDAA9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33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453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453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Section Header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AE80F-5B01-405B-B11E-681B3DAA2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43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7399338" y="6672263"/>
            <a:ext cx="1490662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2057400" y="6083300"/>
            <a:ext cx="4845050" cy="638175"/>
          </a:xfr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SECTION HEADER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7399338" y="6156325"/>
            <a:ext cx="1490662" cy="565150"/>
          </a:xfrm>
        </p:spPr>
        <p:txBody>
          <a:bodyPr/>
          <a:lstStyle>
            <a:lvl1pPr>
              <a:defRPr sz="3600"/>
            </a:lvl1pPr>
          </a:lstStyle>
          <a:p>
            <a:pPr>
              <a:defRPr/>
            </a:pPr>
            <a:fld id="{EBD607EC-2198-416F-B25E-C935FF7383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99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Section Header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31E8A-0BDD-48EB-954B-021F742A51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61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1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051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Section Header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B0AEF-5F0B-49A5-9E17-84C7A2B687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69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9418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6544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60922"/>
            <a:ext cx="5486400" cy="5254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Section Header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787AD-2941-4401-80F3-ABAB55D86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87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5664200"/>
            <a:ext cx="7475538" cy="1193800"/>
          </a:xfrm>
          <a:prstGeom prst="rect">
            <a:avLst/>
          </a:prstGeom>
          <a:solidFill>
            <a:srgbClr val="14869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8663" y="5926138"/>
            <a:ext cx="5291137" cy="508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 cap="all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SECTION HEADER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7535863" y="5664200"/>
            <a:ext cx="1608137" cy="1193800"/>
          </a:xfrm>
          <a:prstGeom prst="rect">
            <a:avLst/>
          </a:prstGeom>
          <a:solidFill>
            <a:srgbClr val="C35B1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C35B1F"/>
              </a:solidFill>
              <a:latin typeface="+mn-lt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4138" y="5926138"/>
            <a:ext cx="1203325" cy="508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32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38A1E89-893C-4D00-87EC-03CF837E5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704138" y="6434138"/>
            <a:ext cx="1203325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3" name="Picture 12" descr="ITS_Sm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5943600"/>
            <a:ext cx="138112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sites.dartmouth.edu/banner9upgrade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Banner 9 Info Session</a:t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74143" y="5841581"/>
            <a:ext cx="5415658" cy="740588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the banner upgrade teams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CCF9A8-E925-4B95-8351-15F94704312F}" type="slidenum">
              <a:rPr lang="en-US" altLang="en-US" sz="3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35517"/>
            <a:ext cx="8014225" cy="1791015"/>
          </a:xfrm>
        </p:spPr>
        <p:txBody>
          <a:bodyPr/>
          <a:lstStyle/>
          <a:p>
            <a:r>
              <a:rPr lang="en-US" b="1" dirty="0"/>
              <a:t>Banner 9 Admin Team – 18 people</a:t>
            </a:r>
          </a:p>
          <a:p>
            <a:pPr marL="400050" lvl="1" indent="0">
              <a:buNone/>
            </a:pPr>
            <a:r>
              <a:rPr lang="en-US" dirty="0"/>
              <a:t>Works together to ensure that we have a consistent rollout across all the schools at Dartmouth. This group meets weekly</a:t>
            </a:r>
          </a:p>
          <a:p>
            <a:r>
              <a:rPr lang="en-US" b="1" dirty="0"/>
              <a:t>Communication and Training Team – 10 people</a:t>
            </a:r>
          </a:p>
          <a:p>
            <a:pPr marL="400050" lvl="1" indent="0">
              <a:buNone/>
            </a:pPr>
            <a:r>
              <a:rPr lang="en-US" dirty="0"/>
              <a:t>Involved with communicating info about the upgrade, developing and delivering training and doing testing. Actively involved in this organization for months. Meets bi-weekly and is a sub-set of the Banner 9 Admin Team</a:t>
            </a:r>
          </a:p>
          <a:p>
            <a:r>
              <a:rPr lang="en-US" b="1" dirty="0"/>
              <a:t>Banner Student ITS Team – 6 people</a:t>
            </a:r>
          </a:p>
          <a:p>
            <a:pPr marL="400050" lvl="1" indent="0">
              <a:buNone/>
            </a:pPr>
            <a:r>
              <a:rPr lang="en-US" dirty="0"/>
              <a:t>Developing the infrastructure to support Banner, getting it ready for delivery to you, the customers</a:t>
            </a:r>
          </a:p>
        </p:txBody>
      </p:sp>
    </p:spTree>
    <p:extLst>
      <p:ext uri="{BB962C8B-B14F-4D97-AF65-F5344CB8AC3E}">
        <p14:creationId xmlns:p14="http://schemas.microsoft.com/office/powerpoint/2010/main" val="361819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998663" y="5926137"/>
            <a:ext cx="5291137" cy="776943"/>
          </a:xfrm>
        </p:spPr>
        <p:txBody>
          <a:bodyPr/>
          <a:lstStyle/>
          <a:p>
            <a:pPr>
              <a:defRPr/>
            </a:pPr>
            <a:r>
              <a:rPr lang="en-US" dirty="0"/>
              <a:t>User experience today - </a:t>
            </a:r>
          </a:p>
          <a:p>
            <a:pPr>
              <a:defRPr/>
            </a:pPr>
            <a:r>
              <a:rPr lang="en-US" dirty="0"/>
              <a:t>Old Banner login screen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CCF9A8-E925-4B95-8351-15F94704312F}" type="slidenum">
              <a:rPr lang="en-US" altLang="en-US" sz="3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320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1224318"/>
            <a:ext cx="597217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50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998663" y="5926137"/>
            <a:ext cx="5291137" cy="776943"/>
          </a:xfrm>
        </p:spPr>
        <p:txBody>
          <a:bodyPr/>
          <a:lstStyle/>
          <a:p>
            <a:pPr>
              <a:defRPr/>
            </a:pPr>
            <a:r>
              <a:rPr lang="en-US" dirty="0"/>
              <a:t>User experience today - </a:t>
            </a:r>
          </a:p>
          <a:p>
            <a:pPr>
              <a:defRPr/>
            </a:pPr>
            <a:r>
              <a:rPr lang="en-US" dirty="0"/>
              <a:t>Old Banner login dialog box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CCF9A8-E925-4B95-8351-15F94704312F}" type="slidenum">
              <a:rPr lang="en-US" altLang="en-US" sz="3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320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25" y="206476"/>
            <a:ext cx="8228580" cy="506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49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998663" y="5926137"/>
            <a:ext cx="5291137" cy="776943"/>
          </a:xfrm>
        </p:spPr>
        <p:txBody>
          <a:bodyPr/>
          <a:lstStyle/>
          <a:p>
            <a:pPr>
              <a:defRPr/>
            </a:pPr>
            <a:r>
              <a:rPr lang="en-US" dirty="0"/>
              <a:t>User experience today - </a:t>
            </a:r>
          </a:p>
          <a:p>
            <a:pPr>
              <a:defRPr/>
            </a:pPr>
            <a:r>
              <a:rPr lang="en-US" dirty="0"/>
              <a:t>Old Banner home screen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CCF9A8-E925-4B95-8351-15F94704312F}" type="slidenum">
              <a:rPr lang="en-US" altLang="en-US" sz="3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320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95" y="60457"/>
            <a:ext cx="7939145" cy="551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19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998663" y="5926138"/>
            <a:ext cx="5291137" cy="837400"/>
          </a:xfrm>
        </p:spPr>
        <p:txBody>
          <a:bodyPr/>
          <a:lstStyle/>
          <a:p>
            <a:pPr>
              <a:defRPr/>
            </a:pPr>
            <a:r>
              <a:rPr lang="en-US" dirty="0"/>
              <a:t>User experience of tomorrow </a:t>
            </a:r>
          </a:p>
          <a:p>
            <a:pPr>
              <a:defRPr/>
            </a:pPr>
            <a:r>
              <a:rPr lang="en-US" dirty="0"/>
              <a:t>Banner Login screen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CCF9A8-E925-4B95-8351-15F94704312F}" type="slidenum">
              <a:rPr lang="en-US" altLang="en-US" sz="3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320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0313BD-8749-4D2E-BBD1-0B8AAA75D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581867"/>
            <a:ext cx="9015531" cy="395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20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998663" y="5926137"/>
            <a:ext cx="5291137" cy="776943"/>
          </a:xfrm>
        </p:spPr>
        <p:txBody>
          <a:bodyPr/>
          <a:lstStyle/>
          <a:p>
            <a:pPr>
              <a:defRPr/>
            </a:pPr>
            <a:r>
              <a:rPr lang="en-US" dirty="0"/>
              <a:t>User experience of tomorrow </a:t>
            </a:r>
          </a:p>
          <a:p>
            <a:pPr>
              <a:defRPr/>
            </a:pPr>
            <a:r>
              <a:rPr lang="en-US" dirty="0"/>
              <a:t>Banner Login screen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CCF9A8-E925-4B95-8351-15F94704312F}" type="slidenum">
              <a:rPr lang="en-US" altLang="en-US" sz="3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3200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9D1B85-3353-413B-9E77-F07F11F15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5" y="548067"/>
            <a:ext cx="9023088" cy="429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90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998663" y="5926137"/>
            <a:ext cx="5291137" cy="776943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User experience of tomorrow – </a:t>
            </a:r>
          </a:p>
          <a:p>
            <a:pPr>
              <a:defRPr/>
            </a:pPr>
            <a:r>
              <a:rPr lang="en-US" sz="2400" dirty="0"/>
              <a:t>Banner App Navigator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CCF9A8-E925-4B95-8351-15F94704312F}" type="slidenum">
              <a:rPr lang="en-US" altLang="en-US" sz="3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320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55" y="546173"/>
            <a:ext cx="8907463" cy="471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24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E9289038-6D37-40E6-A577-F3B0C2187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450"/>
          </a:xfrm>
        </p:spPr>
        <p:txBody>
          <a:bodyPr/>
          <a:lstStyle/>
          <a:p>
            <a:r>
              <a:rPr lang="en-US" altLang="en-US" dirty="0"/>
              <a:t>The Banner 9 Puzzle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3E7E0-EDE3-4020-AF12-BE94B772A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9025"/>
            <a:ext cx="8229600" cy="4379913"/>
          </a:xfrm>
        </p:spPr>
        <p:txBody>
          <a:bodyPr/>
          <a:lstStyle/>
          <a:p>
            <a:pPr>
              <a:defRPr/>
            </a:pPr>
            <a:r>
              <a:rPr lang="en-US" dirty="0"/>
              <a:t>Significant Upgrade</a:t>
            </a:r>
          </a:p>
          <a:p>
            <a:pPr>
              <a:defRPr/>
            </a:pPr>
            <a:r>
              <a:rPr lang="en-US" dirty="0"/>
              <a:t>Not just User Interface change</a:t>
            </a:r>
          </a:p>
          <a:p>
            <a:pPr>
              <a:defRPr/>
            </a:pPr>
            <a:r>
              <a:rPr lang="en-US" dirty="0"/>
              <a:t>New Architecture</a:t>
            </a:r>
          </a:p>
          <a:p>
            <a:pPr>
              <a:defRPr/>
            </a:pPr>
            <a:r>
              <a:rPr lang="en-US" dirty="0"/>
              <a:t>Extensive changes to the ‘behind-the-scenes’ components</a:t>
            </a:r>
          </a:p>
          <a:p>
            <a:pPr>
              <a:defRPr/>
            </a:pPr>
            <a:r>
              <a:rPr lang="en-US" dirty="0"/>
              <a:t>New features and functionality</a:t>
            </a:r>
          </a:p>
          <a:p>
            <a:pPr>
              <a:defRPr/>
            </a:pPr>
            <a:r>
              <a:rPr lang="en-US" dirty="0"/>
              <a:t>Biggest change since the original implementation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3000" i="1" dirty="0"/>
              <a:t>How to fit all the new pieces together here at Dartmouth?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60B2D-6813-4293-8889-7E0EA3BE94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Banner 9 puzzle</a:t>
            </a:r>
          </a:p>
        </p:txBody>
      </p:sp>
      <p:sp>
        <p:nvSpPr>
          <p:cNvPr id="13317" name="Slide Number Placeholder 4">
            <a:extLst>
              <a:ext uri="{FF2B5EF4-FFF2-40B4-BE49-F238E27FC236}">
                <a16:creationId xmlns:a16="http://schemas.microsoft.com/office/drawing/2014/main" id="{3AFE8392-F885-410B-A020-5FAFD4937C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99D3050-AECB-4F4D-A53A-8EB1AEF3543B}" type="slidenum">
              <a:rPr lang="en-US" altLang="en-US" smtClean="0">
                <a:solidFill>
                  <a:srgbClr val="FFFFFF"/>
                </a:solidFill>
              </a:rPr>
              <a:pPr/>
              <a:t>17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70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E2742C-1E25-469B-8394-F979D3F041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Banner 9 puzzle pieces</a:t>
            </a:r>
          </a:p>
        </p:txBody>
      </p:sp>
      <p:sp>
        <p:nvSpPr>
          <p:cNvPr id="14340" name="Slide Number Placeholder 4">
            <a:extLst>
              <a:ext uri="{FF2B5EF4-FFF2-40B4-BE49-F238E27FC236}">
                <a16:creationId xmlns:a16="http://schemas.microsoft.com/office/drawing/2014/main" id="{A4F00814-7D89-4A68-AF66-45259A6459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2450EF7-28EA-47F8-A162-DD5B525984BE}" type="slidenum">
              <a:rPr lang="en-US" altLang="en-US" smtClean="0">
                <a:solidFill>
                  <a:srgbClr val="FFFFFF"/>
                </a:solidFill>
              </a:rPr>
              <a:pPr/>
              <a:t>18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14" y="0"/>
            <a:ext cx="6025186" cy="518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70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2D89EB03-6AFE-4196-BE66-001DE5971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9212"/>
            <a:ext cx="8229600" cy="4222376"/>
          </a:xfrm>
        </p:spPr>
        <p:txBody>
          <a:bodyPr/>
          <a:lstStyle/>
          <a:p>
            <a:r>
              <a:rPr lang="en-US" altLang="en-US" dirty="0"/>
              <a:t>Student Team and Infrastructure Team worked together to understand and implement all the new technology</a:t>
            </a:r>
          </a:p>
          <a:p>
            <a:r>
              <a:rPr lang="en-US" altLang="en-US" dirty="0"/>
              <a:t>Area leads have met regularly to develop testing and training programs and best practices</a:t>
            </a:r>
          </a:p>
          <a:p>
            <a:r>
              <a:rPr lang="en-US" altLang="en-US" dirty="0"/>
              <a:t>Areas leads reviewing new Banner 9 features and functionality </a:t>
            </a:r>
          </a:p>
          <a:p>
            <a:r>
              <a:rPr lang="en-US" altLang="en-US" dirty="0"/>
              <a:t>Info sessions are team effort to get the word out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E50D4-CE1A-4121-A13F-F48D07010B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How Is It Coming Together</a:t>
            </a: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27F76EE-ED32-411E-8370-1F29E83A2E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1479B8F-3435-4551-BA9E-DEB66351A546}" type="slidenum">
              <a:rPr lang="en-US" altLang="en-US" smtClean="0">
                <a:solidFill>
                  <a:srgbClr val="FFFFFF"/>
                </a:solidFill>
              </a:rPr>
              <a:pPr/>
              <a:t>19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5365" name="Title 5">
            <a:extLst>
              <a:ext uri="{FF2B5EF4-FFF2-40B4-BE49-F238E27FC236}">
                <a16:creationId xmlns:a16="http://schemas.microsoft.com/office/drawing/2014/main" id="{6FA5EF72-D2D9-4C84-B40C-55273990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Collaboration and Hard Work</a:t>
            </a:r>
          </a:p>
        </p:txBody>
      </p:sp>
    </p:spTree>
    <p:extLst>
      <p:ext uri="{BB962C8B-B14F-4D97-AF65-F5344CB8AC3E}">
        <p14:creationId xmlns:p14="http://schemas.microsoft.com/office/powerpoint/2010/main" val="338969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998663" y="5834023"/>
            <a:ext cx="5291137" cy="725475"/>
          </a:xfrm>
        </p:spPr>
        <p:txBody>
          <a:bodyPr/>
          <a:lstStyle/>
          <a:p>
            <a:pPr>
              <a:defRPr/>
            </a:pPr>
            <a:r>
              <a:rPr lang="en-US" dirty="0"/>
              <a:t>Why upgrade to banner 9?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CCF9A8-E925-4B95-8351-15F94704312F}" type="slidenum">
              <a:rPr lang="en-US" altLang="en-US" sz="3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7528"/>
            <a:ext cx="8014225" cy="1488734"/>
          </a:xfrm>
        </p:spPr>
        <p:txBody>
          <a:bodyPr/>
          <a:lstStyle/>
          <a:p>
            <a:r>
              <a:rPr lang="en-US" sz="3200" dirty="0">
                <a:cs typeface="Arial" panose="020B0604020202020204" pitchFamily="34" charset="0"/>
              </a:rPr>
              <a:t>Ellucian will no longer develop new versions of Banner 8x as of January 2019</a:t>
            </a:r>
          </a:p>
          <a:p>
            <a:r>
              <a:rPr lang="en-US" sz="3200" dirty="0">
                <a:cs typeface="Arial" panose="020B0604020202020204" pitchFamily="34" charset="0"/>
              </a:rPr>
              <a:t>Browser compatibility issues with Java</a:t>
            </a:r>
          </a:p>
          <a:p>
            <a:r>
              <a:rPr lang="en-US" sz="3200" dirty="0">
                <a:cs typeface="Arial" panose="020B0604020202020204" pitchFamily="34" charset="0"/>
              </a:rPr>
              <a:t>Banner 8 is an outdated user interface that has needed upgrading for several years</a:t>
            </a:r>
          </a:p>
          <a:p>
            <a:r>
              <a:rPr lang="en-US" sz="3200" dirty="0">
                <a:cs typeface="Arial" panose="020B0604020202020204" pitchFamily="34" charset="0"/>
              </a:rPr>
              <a:t>This will be the biggest change in Banner since its installation in 1996</a:t>
            </a:r>
          </a:p>
        </p:txBody>
      </p:sp>
    </p:spTree>
    <p:extLst>
      <p:ext uri="{BB962C8B-B14F-4D97-AF65-F5344CB8AC3E}">
        <p14:creationId xmlns:p14="http://schemas.microsoft.com/office/powerpoint/2010/main" val="2603048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2D89EB03-6AFE-4196-BE66-001DE5971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9838"/>
            <a:ext cx="8229600" cy="3868737"/>
          </a:xfrm>
        </p:spPr>
        <p:txBody>
          <a:bodyPr/>
          <a:lstStyle/>
          <a:p>
            <a:pPr lvl="0"/>
            <a:r>
              <a:rPr lang="en-US" dirty="0"/>
              <a:t>While this is a substantial upgrade :  It is still just an upgrade</a:t>
            </a:r>
          </a:p>
          <a:p>
            <a:pPr lvl="0"/>
            <a:r>
              <a:rPr lang="en-US" dirty="0"/>
              <a:t>Your data is still there: Just the way you access it has been improved</a:t>
            </a:r>
          </a:p>
          <a:p>
            <a:pPr lvl="0"/>
            <a:r>
              <a:rPr lang="en-US" dirty="0"/>
              <a:t>Student Team, working with our key partners, already have a tried and true upgrade and testing process that we have employed for all our previous, successful upgrades</a:t>
            </a:r>
          </a:p>
          <a:p>
            <a:pPr lvl="0"/>
            <a:r>
              <a:rPr lang="en-US" dirty="0"/>
              <a:t>Follow the same roadmap to success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E50D4-CE1A-4121-A13F-F48D07010B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 Worries</a:t>
            </a: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27F76EE-ED32-411E-8370-1F29E83A2E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1479B8F-3435-4551-BA9E-DEB66351A546}" type="slidenum">
              <a:rPr lang="en-US" altLang="en-US" smtClean="0">
                <a:solidFill>
                  <a:srgbClr val="FFFFFF"/>
                </a:solidFill>
              </a:rPr>
              <a:pPr/>
              <a:t>20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5365" name="Title 5">
            <a:extLst>
              <a:ext uri="{FF2B5EF4-FFF2-40B4-BE49-F238E27FC236}">
                <a16:creationId xmlns:a16="http://schemas.microsoft.com/office/drawing/2014/main" id="{6FA5EF72-D2D9-4C84-B40C-55273990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But Its Still Just an Upgrade</a:t>
            </a:r>
          </a:p>
        </p:txBody>
      </p:sp>
    </p:spTree>
    <p:extLst>
      <p:ext uri="{BB962C8B-B14F-4D97-AF65-F5344CB8AC3E}">
        <p14:creationId xmlns:p14="http://schemas.microsoft.com/office/powerpoint/2010/main" val="1670622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3C6E85C-ADF6-412A-A01D-BF252E73C8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IT Fits!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77" y="361158"/>
            <a:ext cx="5876366" cy="505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82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3C6E85C-ADF6-412A-A01D-BF252E73C8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DEMO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4847" y="2479590"/>
            <a:ext cx="6842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j-lt"/>
                <a:cs typeface="Times New Roman" panose="02020603050405020304" pitchFamily="18" charset="0"/>
              </a:rPr>
              <a:t>And now our Banner demo!</a:t>
            </a:r>
          </a:p>
        </p:txBody>
      </p:sp>
    </p:spTree>
    <p:extLst>
      <p:ext uri="{BB962C8B-B14F-4D97-AF65-F5344CB8AC3E}">
        <p14:creationId xmlns:p14="http://schemas.microsoft.com/office/powerpoint/2010/main" val="1167376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3C6E85C-ADF6-412A-A01D-BF252E73C8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98663" y="5926138"/>
            <a:ext cx="5291137" cy="800126"/>
          </a:xfrm>
        </p:spPr>
        <p:txBody>
          <a:bodyPr/>
          <a:lstStyle/>
          <a:p>
            <a:pPr>
              <a:defRPr/>
            </a:pPr>
            <a:r>
              <a:rPr lang="en-US" dirty="0"/>
              <a:t> shortcut key changes in Banner 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23E79-2F10-4D45-BDA5-70384C42B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3" y="751670"/>
            <a:ext cx="8432659" cy="304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19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74143" y="5841581"/>
            <a:ext cx="5415658" cy="740588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Team leads for each area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CCF9A8-E925-4B95-8351-15F94704312F}" type="slidenum">
              <a:rPr lang="en-US" altLang="en-US" sz="3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7852"/>
            <a:ext cx="8014225" cy="1791015"/>
          </a:xfrm>
        </p:spPr>
        <p:txBody>
          <a:bodyPr/>
          <a:lstStyle/>
          <a:p>
            <a:r>
              <a:rPr lang="en-US" sz="2400" b="1" dirty="0"/>
              <a:t>UG Registrar – Jose Sinclair</a:t>
            </a:r>
          </a:p>
          <a:p>
            <a:r>
              <a:rPr lang="en-US" sz="2400" b="1" dirty="0"/>
              <a:t>Geisel – Michele Jaeger</a:t>
            </a:r>
          </a:p>
          <a:p>
            <a:r>
              <a:rPr lang="en-US" sz="2400" b="1" dirty="0"/>
              <a:t>Tuck/Tuck Finance Center – Stacie Marshall</a:t>
            </a:r>
          </a:p>
          <a:p>
            <a:r>
              <a:rPr lang="en-US" sz="2400" b="1" dirty="0"/>
              <a:t>Thayer – Daryl Laware</a:t>
            </a:r>
          </a:p>
          <a:p>
            <a:r>
              <a:rPr lang="en-US" sz="2400" b="1" dirty="0"/>
              <a:t>Office of Visa Services – Marcia Calloway</a:t>
            </a:r>
          </a:p>
          <a:p>
            <a:r>
              <a:rPr lang="en-US" sz="2400" b="1" dirty="0"/>
              <a:t>Campus Billing and </a:t>
            </a:r>
            <a:r>
              <a:rPr lang="en-US" sz="2400" b="1" dirty="0" err="1"/>
              <a:t>DartCard</a:t>
            </a:r>
            <a:r>
              <a:rPr lang="en-US" sz="2400" b="1" dirty="0"/>
              <a:t> Services – Mark Mierswa</a:t>
            </a:r>
          </a:p>
          <a:p>
            <a:r>
              <a:rPr lang="en-US" sz="2400" b="1" dirty="0"/>
              <a:t>Campus Services – Robin Pych</a:t>
            </a:r>
          </a:p>
          <a:p>
            <a:r>
              <a:rPr lang="en-US" sz="2400" b="1" dirty="0"/>
              <a:t>UG Student Affairs – Bethanne Tillotson</a:t>
            </a:r>
          </a:p>
          <a:p>
            <a:r>
              <a:rPr lang="en-US" sz="2400" b="1" dirty="0"/>
              <a:t>UG Admissions/Fin Aid – Josh Monette</a:t>
            </a:r>
          </a:p>
          <a:p>
            <a:r>
              <a:rPr lang="en-US" sz="2400" b="1" dirty="0"/>
              <a:t>GR Registrar – Gary Hutchins</a:t>
            </a:r>
          </a:p>
          <a:p>
            <a:r>
              <a:rPr lang="en-US" sz="2400" b="1" dirty="0"/>
              <a:t>HR/Thayer Finance Center – Bruce McClelland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67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74143" y="5841581"/>
            <a:ext cx="5415658" cy="740588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What happens now?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CCF9A8-E925-4B95-8351-15F94704312F}" type="slidenum">
              <a:rPr lang="en-US" altLang="en-US" sz="3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7852"/>
            <a:ext cx="8014225" cy="1791015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Next Steps</a:t>
            </a:r>
          </a:p>
          <a:p>
            <a:endParaRPr lang="en-US" b="1" dirty="0"/>
          </a:p>
          <a:p>
            <a:r>
              <a:rPr lang="en-US" dirty="0"/>
              <a:t>Visit our website with regular information updates and video training (sites.Dartmouth.edu/banner9upgrade)</a:t>
            </a:r>
          </a:p>
          <a:p>
            <a:r>
              <a:rPr lang="en-US" dirty="0"/>
              <a:t>Hands-on training sessions for each business area (contact team leads)</a:t>
            </a:r>
          </a:p>
          <a:p>
            <a:r>
              <a:rPr lang="en-US" dirty="0"/>
              <a:t>Play in the DEV environment</a:t>
            </a:r>
          </a:p>
        </p:txBody>
      </p:sp>
    </p:spTree>
    <p:extLst>
      <p:ext uri="{BB962C8B-B14F-4D97-AF65-F5344CB8AC3E}">
        <p14:creationId xmlns:p14="http://schemas.microsoft.com/office/powerpoint/2010/main" val="2608629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998663" y="5926137"/>
            <a:ext cx="5291137" cy="776943"/>
          </a:xfrm>
        </p:spPr>
        <p:txBody>
          <a:bodyPr/>
          <a:lstStyle/>
          <a:p>
            <a:pPr>
              <a:defRPr/>
            </a:pPr>
            <a:r>
              <a:rPr lang="en-US" dirty="0"/>
              <a:t>What are the resources we that will be available?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CCF9A8-E925-4B95-8351-15F94704312F}" type="slidenum">
              <a:rPr lang="en-US" altLang="en-US" sz="3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3200">
              <a:solidFill>
                <a:srgbClr val="FFFFFF"/>
              </a:solidFill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87" y="108650"/>
            <a:ext cx="7587254" cy="549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70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998663" y="5926137"/>
            <a:ext cx="5291137" cy="776943"/>
          </a:xfrm>
        </p:spPr>
        <p:txBody>
          <a:bodyPr/>
          <a:lstStyle/>
          <a:p>
            <a:pPr>
              <a:defRPr/>
            </a:pPr>
            <a:r>
              <a:rPr lang="en-US" dirty="0"/>
              <a:t>Thank you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CCF9A8-E925-4B95-8351-15F94704312F}" type="slidenum">
              <a:rPr lang="en-US" altLang="en-US" sz="3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1575" y="485444"/>
            <a:ext cx="8014225" cy="1791015"/>
          </a:xfrm>
        </p:spPr>
        <p:txBody>
          <a:bodyPr/>
          <a:lstStyle/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5400" b="1" dirty="0"/>
              <a:t>Thank You!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3359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998663" y="5926137"/>
            <a:ext cx="5291137" cy="776943"/>
          </a:xfrm>
        </p:spPr>
        <p:txBody>
          <a:bodyPr/>
          <a:lstStyle/>
          <a:p>
            <a:pPr>
              <a:defRPr/>
            </a:pPr>
            <a:r>
              <a:rPr lang="en-US" dirty="0"/>
              <a:t>Who will be affected by the move to banner 9?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CCF9A8-E925-4B95-8351-15F94704312F}" type="slidenum">
              <a:rPr lang="en-US" altLang="en-US" sz="3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95770"/>
            <a:ext cx="8014225" cy="1390492"/>
          </a:xfrm>
        </p:spPr>
        <p:txBody>
          <a:bodyPr/>
          <a:lstStyle/>
          <a:p>
            <a:r>
              <a:rPr lang="en-US" sz="3200" dirty="0">
                <a:latin typeface="+mj-lt"/>
                <a:cs typeface="Arial" panose="020B0604020202020204" pitchFamily="34" charset="0"/>
              </a:rPr>
              <a:t>This upgrade will be done in a phased release to various populations across campus</a:t>
            </a:r>
          </a:p>
          <a:p>
            <a:r>
              <a:rPr lang="en-US" sz="3200" dirty="0">
                <a:cs typeface="Arial" panose="020B0604020202020204" pitchFamily="34" charset="0"/>
              </a:rPr>
              <a:t>Phase one will affect Dartmouth staff users (not students or faculty)</a:t>
            </a:r>
            <a:endParaRPr lang="en-US" sz="3200" dirty="0">
              <a:latin typeface="+mj-lt"/>
              <a:cs typeface="Arial" panose="020B0604020202020204" pitchFamily="34" charset="0"/>
            </a:endParaRPr>
          </a:p>
          <a:p>
            <a:r>
              <a:rPr lang="en-US" sz="3200" dirty="0">
                <a:latin typeface="+mj-lt"/>
                <a:cs typeface="Arial" panose="020B0604020202020204" pitchFamily="34" charset="0"/>
              </a:rPr>
              <a:t>Every Banner user will ultimately be impacted by this change including faculty, students and staff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36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998663" y="5926137"/>
            <a:ext cx="5291137" cy="776943"/>
          </a:xfrm>
        </p:spPr>
        <p:txBody>
          <a:bodyPr/>
          <a:lstStyle/>
          <a:p>
            <a:pPr>
              <a:defRPr/>
            </a:pPr>
            <a:r>
              <a:rPr lang="en-US" sz="2200" dirty="0"/>
              <a:t>Who is affected by phase one?</a:t>
            </a:r>
          </a:p>
          <a:p>
            <a:pPr>
              <a:defRPr/>
            </a:pPr>
            <a:r>
              <a:rPr lang="en-US" sz="2200" dirty="0"/>
              <a:t>Anyone who uses this…Banner forms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CCF9A8-E925-4B95-8351-15F94704312F}" type="slidenum">
              <a:rPr lang="en-US" altLang="en-US" sz="3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320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50" y="158699"/>
            <a:ext cx="7767201" cy="543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5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998663" y="5811353"/>
            <a:ext cx="5291137" cy="884171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Phase two will affect users who use this</a:t>
            </a:r>
          </a:p>
          <a:p>
            <a:pPr>
              <a:defRPr/>
            </a:pPr>
            <a:r>
              <a:rPr lang="en-US" sz="2000" dirty="0"/>
              <a:t>banner self-service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CCF9A8-E925-4B95-8351-15F94704312F}" type="slidenum">
              <a:rPr lang="en-US" altLang="en-US" sz="3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320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26" y="1148669"/>
            <a:ext cx="8953654" cy="448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1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070625" y="5926137"/>
            <a:ext cx="5219175" cy="776943"/>
          </a:xfrm>
        </p:spPr>
        <p:txBody>
          <a:bodyPr/>
          <a:lstStyle/>
          <a:p>
            <a:pPr>
              <a:defRPr/>
            </a:pPr>
            <a:r>
              <a:rPr lang="en-US" dirty="0"/>
              <a:t>When are we moving to banner 9?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CCF9A8-E925-4B95-8351-15F94704312F}" type="slidenum">
              <a:rPr lang="en-US" altLang="en-US" sz="3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320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83" y="297386"/>
            <a:ext cx="8907463" cy="512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5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998663" y="5811353"/>
            <a:ext cx="5291137" cy="755702"/>
          </a:xfrm>
        </p:spPr>
        <p:txBody>
          <a:bodyPr/>
          <a:lstStyle/>
          <a:p>
            <a:pPr>
              <a:defRPr/>
            </a:pPr>
            <a:r>
              <a:rPr lang="en-US" dirty="0"/>
              <a:t>Phase one of the project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CCF9A8-E925-4B95-8351-15F94704312F}" type="slidenum">
              <a:rPr lang="en-US" altLang="en-US" sz="3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154" y="189470"/>
            <a:ext cx="8544726" cy="85673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Phase One – May 2017 to January 2018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Will involve only the Banner administrative users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Approximately 230 users will be involved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Anyone who currently uses Banner Forms will be impacted by the change of look and feel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Go-live for Banner 9 pages is scheduled for January 26, 2018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1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998663" y="5811353"/>
            <a:ext cx="5291137" cy="755702"/>
          </a:xfrm>
        </p:spPr>
        <p:txBody>
          <a:bodyPr/>
          <a:lstStyle/>
          <a:p>
            <a:pPr>
              <a:defRPr/>
            </a:pPr>
            <a:r>
              <a:rPr lang="en-US" dirty="0"/>
              <a:t>Phase one highlights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CCF9A8-E925-4B95-8351-15F94704312F}" type="slidenum">
              <a:rPr lang="en-US" altLang="en-US" sz="3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154" y="189470"/>
            <a:ext cx="8544726" cy="85673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Phase One – May 2017 to January 2018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Improved usability for administrative users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One login will get you into all your Banner information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Enhanced search capability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Reorganization of the Banner Self-Service Administrative menu (organized by school)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More modern look and feel</a:t>
            </a:r>
          </a:p>
        </p:txBody>
      </p:sp>
    </p:spTree>
    <p:extLst>
      <p:ext uri="{BB962C8B-B14F-4D97-AF65-F5344CB8AC3E}">
        <p14:creationId xmlns:p14="http://schemas.microsoft.com/office/powerpoint/2010/main" val="1433374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998663" y="5926137"/>
            <a:ext cx="5291137" cy="776943"/>
          </a:xfrm>
        </p:spPr>
        <p:txBody>
          <a:bodyPr/>
          <a:lstStyle/>
          <a:p>
            <a:pPr>
              <a:defRPr/>
            </a:pPr>
            <a:r>
              <a:rPr lang="en-US" dirty="0"/>
              <a:t>Later phases of the project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CCF9A8-E925-4B95-8351-15F94704312F}" type="slidenum">
              <a:rPr lang="en-US" altLang="en-US" sz="3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154" y="255722"/>
            <a:ext cx="8544726" cy="93073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Phase Two – January 2018 to July 2018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Enhanced student and faculty apps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Support for chosen name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Improved usability for students and faculty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specific info to come</a:t>
            </a:r>
          </a:p>
          <a:p>
            <a:pPr marL="0" indent="0">
              <a:buNone/>
            </a:pPr>
            <a:endParaRPr lang="en-US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Phase Three – July 2018 to January 2019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new Banner 9 Self-Service apps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Better look and feel for existing Banner 8 Self-Service apps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991414"/>
      </p:ext>
    </p:extLst>
  </p:cSld>
  <p:clrMapOvr>
    <a:masterClrMapping/>
  </p:clrMapOvr>
</p:sld>
</file>

<file path=ppt/theme/theme1.xml><?xml version="1.0" encoding="utf-8"?>
<a:theme xmlns:a="http://schemas.openxmlformats.org/drawingml/2006/main" name="ITS">
  <a:themeElements>
    <a:clrScheme name="ITS THEME">
      <a:dk1>
        <a:sysClr val="windowText" lastClr="000000"/>
      </a:dk1>
      <a:lt1>
        <a:sysClr val="window" lastClr="FFFFFF"/>
      </a:lt1>
      <a:dk2>
        <a:srgbClr val="575554"/>
      </a:dk2>
      <a:lt2>
        <a:srgbClr val="EEECE1"/>
      </a:lt2>
      <a:accent1>
        <a:srgbClr val="0A582F"/>
      </a:accent1>
      <a:accent2>
        <a:srgbClr val="108A9C"/>
      </a:accent2>
      <a:accent3>
        <a:srgbClr val="C25909"/>
      </a:accent3>
      <a:accent4>
        <a:srgbClr val="012816"/>
      </a:accent4>
      <a:accent5>
        <a:srgbClr val="828282"/>
      </a:accent5>
      <a:accent6>
        <a:srgbClr val="47C4D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24925</TotalTime>
  <Words>794</Words>
  <Application>Microsoft Office PowerPoint</Application>
  <PresentationFormat>On-screen Show (4:3)</PresentationFormat>
  <Paragraphs>134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ＭＳ Ｐゴシック</vt:lpstr>
      <vt:lpstr>Arial</vt:lpstr>
      <vt:lpstr>Arial Black</vt:lpstr>
      <vt:lpstr>Calibri</vt:lpstr>
      <vt:lpstr>Times New Roman</vt:lpstr>
      <vt:lpstr>ITS</vt:lpstr>
      <vt:lpstr>Banner 9 Info Session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Banner 9 Puzzle</vt:lpstr>
      <vt:lpstr>PowerPoint Presentation</vt:lpstr>
      <vt:lpstr>Collaboration and Hard Work</vt:lpstr>
      <vt:lpstr>But Its Still Just an Upgrade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Dartmouth Web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 Ettinger</dc:creator>
  <cp:lastModifiedBy>Bruce E. McClelland</cp:lastModifiedBy>
  <cp:revision>109</cp:revision>
  <dcterms:created xsi:type="dcterms:W3CDTF">2015-07-27T14:43:16Z</dcterms:created>
  <dcterms:modified xsi:type="dcterms:W3CDTF">2017-08-16T18:02:44Z</dcterms:modified>
</cp:coreProperties>
</file>